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46" r:id="rId1"/>
  </p:sldMasterIdLst>
  <p:notesMasterIdLst>
    <p:notesMasterId r:id="rId16"/>
  </p:notesMasterIdLst>
  <p:handoutMasterIdLst>
    <p:handoutMasterId r:id="rId17"/>
  </p:handoutMasterIdLst>
  <p:sldIdLst>
    <p:sldId id="257" r:id="rId2"/>
    <p:sldId id="347" r:id="rId3"/>
    <p:sldId id="345" r:id="rId4"/>
    <p:sldId id="343" r:id="rId5"/>
    <p:sldId id="344" r:id="rId6"/>
    <p:sldId id="329" r:id="rId7"/>
    <p:sldId id="341" r:id="rId8"/>
    <p:sldId id="336" r:id="rId9"/>
    <p:sldId id="337" r:id="rId10"/>
    <p:sldId id="349" r:id="rId11"/>
    <p:sldId id="348" r:id="rId12"/>
    <p:sldId id="350" r:id="rId13"/>
    <p:sldId id="351" r:id="rId14"/>
    <p:sldId id="346" r:id="rId15"/>
  </p:sldIdLst>
  <p:sldSz cx="9144000" cy="6858000" type="screen4x3"/>
  <p:notesSz cx="6648450" cy="97742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Раков Сергей Олегович" initials="РСО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D4E5"/>
    <a:srgbClr val="FF99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03" autoAdjust="0"/>
    <p:restoredTop sz="94438" autoAdjust="0"/>
  </p:normalViewPr>
  <p:slideViewPr>
    <p:cSldViewPr>
      <p:cViewPr>
        <p:scale>
          <a:sx n="90" d="100"/>
          <a:sy n="90" d="100"/>
        </p:scale>
        <p:origin x="-206" y="-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995" cy="490410"/>
          </a:xfrm>
          <a:prstGeom prst="rect">
            <a:avLst/>
          </a:prstGeom>
        </p:spPr>
        <p:txBody>
          <a:bodyPr vert="horz" lIns="90078" tIns="45039" rIns="90078" bIns="4503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65917" y="0"/>
            <a:ext cx="2880995" cy="490410"/>
          </a:xfrm>
          <a:prstGeom prst="rect">
            <a:avLst/>
          </a:prstGeom>
        </p:spPr>
        <p:txBody>
          <a:bodyPr vert="horz" lIns="90078" tIns="45039" rIns="90078" bIns="45039" rtlCol="0"/>
          <a:lstStyle>
            <a:lvl1pPr algn="r">
              <a:defRPr sz="1200"/>
            </a:lvl1pPr>
          </a:lstStyle>
          <a:p>
            <a:fld id="{A47D9AC3-8267-46C0-AA1A-D596DB315B8F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283832"/>
            <a:ext cx="2880995" cy="490409"/>
          </a:xfrm>
          <a:prstGeom prst="rect">
            <a:avLst/>
          </a:prstGeom>
        </p:spPr>
        <p:txBody>
          <a:bodyPr vert="horz" lIns="90078" tIns="45039" rIns="90078" bIns="4503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65917" y="9283832"/>
            <a:ext cx="2880995" cy="490409"/>
          </a:xfrm>
          <a:prstGeom prst="rect">
            <a:avLst/>
          </a:prstGeom>
        </p:spPr>
        <p:txBody>
          <a:bodyPr vert="horz" lIns="90078" tIns="45039" rIns="90078" bIns="45039" rtlCol="0" anchor="b"/>
          <a:lstStyle>
            <a:lvl1pPr algn="r">
              <a:defRPr sz="1200"/>
            </a:lvl1pPr>
          </a:lstStyle>
          <a:p>
            <a:fld id="{D4BA91C1-27DE-452F-A62E-55CF7A0E09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8066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0995" cy="48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78" tIns="45039" rIns="90078" bIns="4503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5917" y="0"/>
            <a:ext cx="2880995" cy="48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78" tIns="45039" rIns="90078" bIns="4503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9475" y="731838"/>
            <a:ext cx="4889500" cy="3667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4845" y="4642763"/>
            <a:ext cx="5318760" cy="4398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78" tIns="45039" rIns="90078" bIns="450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3830"/>
            <a:ext cx="2880995" cy="48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78" tIns="45039" rIns="90078" bIns="4503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5917" y="9283830"/>
            <a:ext cx="2880995" cy="48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78" tIns="45039" rIns="90078" bIns="4503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82F098D-15FD-4CCE-9C6C-19F2CAB2F14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9724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F098D-15FD-4CCE-9C6C-19F2CAB2F14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267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11C0-D5A6-47AF-8DD1-F2BA8BE0B2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609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808080"/>
              </a:solidFill>
              <a:latin typeface="Century Gothic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808080"/>
              </a:solidFill>
              <a:latin typeface="Century Gothic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EC143-A494-4C50-B479-54908A95A8C4}" type="slidenum">
              <a:rPr lang="ru-RU" smtClean="0">
                <a:solidFill>
                  <a:srgbClr val="808080"/>
                </a:solidFill>
                <a:latin typeface="Century Gothic" pitchFamily="34" charset="0"/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813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808080"/>
              </a:solidFill>
              <a:latin typeface="Century Gothic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808080"/>
              </a:solidFill>
              <a:latin typeface="Century Gothic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EC143-A494-4C50-B479-54908A95A8C4}" type="slidenum">
              <a:rPr lang="ru-RU" smtClean="0">
                <a:solidFill>
                  <a:srgbClr val="808080"/>
                </a:solidFill>
                <a:latin typeface="Century Gothic" pitchFamily="34" charset="0"/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  <a:latin typeface="Century Gothic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4089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808080"/>
              </a:solidFill>
              <a:latin typeface="Century Gothic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808080"/>
              </a:solidFill>
              <a:latin typeface="Century Gothic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EC143-A494-4C50-B479-54908A95A8C4}" type="slidenum">
              <a:rPr lang="ru-RU" smtClean="0">
                <a:solidFill>
                  <a:srgbClr val="808080"/>
                </a:solidFill>
                <a:latin typeface="Century Gothic" pitchFamily="34" charset="0"/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719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808080"/>
              </a:solidFill>
              <a:latin typeface="Century Gothic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808080"/>
              </a:solidFill>
              <a:latin typeface="Century Gothic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EC143-A494-4C50-B479-54908A95A8C4}" type="slidenum">
              <a:rPr lang="ru-RU" smtClean="0">
                <a:solidFill>
                  <a:srgbClr val="808080"/>
                </a:solidFill>
                <a:latin typeface="Century Gothic" pitchFamily="34" charset="0"/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  <a:latin typeface="Century Gothic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3125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808080"/>
              </a:solidFill>
              <a:latin typeface="Century Gothic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808080"/>
              </a:solidFill>
              <a:latin typeface="Century Gothic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EC143-A494-4C50-B479-54908A95A8C4}" type="slidenum">
              <a:rPr lang="ru-RU" smtClean="0">
                <a:solidFill>
                  <a:srgbClr val="808080"/>
                </a:solidFill>
                <a:latin typeface="Century Gothic" pitchFamily="34" charset="0"/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928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808080"/>
              </a:solidFill>
              <a:latin typeface="Century Gothic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808080"/>
              </a:solidFill>
              <a:latin typeface="Century Gothic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EC143-A494-4C50-B479-54908A95A8C4}" type="slidenum">
              <a:rPr lang="ru-RU" smtClean="0">
                <a:solidFill>
                  <a:srgbClr val="808080"/>
                </a:solidFill>
                <a:latin typeface="Century Gothic" pitchFamily="34" charset="0"/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954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808080"/>
              </a:solidFill>
              <a:latin typeface="Century Gothic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808080"/>
              </a:solidFill>
              <a:latin typeface="Century Gothic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EC143-A494-4C50-B479-54908A95A8C4}" type="slidenum">
              <a:rPr lang="ru-RU" smtClean="0">
                <a:solidFill>
                  <a:srgbClr val="808080"/>
                </a:solidFill>
                <a:latin typeface="Century Gothic" pitchFamily="34" charset="0"/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76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808080"/>
              </a:solidFill>
              <a:latin typeface="Century Gothic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808080"/>
              </a:solidFill>
              <a:latin typeface="Century Gothic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EC143-A494-4C50-B479-54908A95A8C4}" type="slidenum">
              <a:rPr lang="ru-RU" smtClean="0">
                <a:solidFill>
                  <a:srgbClr val="808080"/>
                </a:solidFill>
                <a:latin typeface="Century Gothic" pitchFamily="34" charset="0"/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48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808080"/>
              </a:solidFill>
              <a:latin typeface="Century Gothic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808080"/>
              </a:solidFill>
              <a:latin typeface="Century Gothic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EC143-A494-4C50-B479-54908A95A8C4}" type="slidenum">
              <a:rPr lang="ru-RU" smtClean="0">
                <a:solidFill>
                  <a:srgbClr val="808080"/>
                </a:solidFill>
                <a:latin typeface="Century Gothic" pitchFamily="34" charset="0"/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441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808080"/>
              </a:solidFill>
              <a:latin typeface="Century Gothic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808080"/>
              </a:solidFill>
              <a:latin typeface="Century Gothic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EC143-A494-4C50-B479-54908A95A8C4}" type="slidenum">
              <a:rPr lang="ru-RU" smtClean="0">
                <a:solidFill>
                  <a:srgbClr val="808080"/>
                </a:solidFill>
                <a:latin typeface="Century Gothic" pitchFamily="34" charset="0"/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602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808080"/>
              </a:solidFill>
              <a:latin typeface="Century Gothic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808080"/>
              </a:solidFill>
              <a:latin typeface="Century Gothic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EC143-A494-4C50-B479-54908A95A8C4}" type="slidenum">
              <a:rPr lang="ru-RU" smtClean="0">
                <a:solidFill>
                  <a:srgbClr val="808080"/>
                </a:solidFill>
                <a:latin typeface="Century Gothic" pitchFamily="34" charset="0"/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322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808080"/>
              </a:solidFill>
              <a:latin typeface="Century Gothic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808080"/>
              </a:solidFill>
              <a:latin typeface="Century Gothic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EC143-A494-4C50-B479-54908A95A8C4}" type="slidenum">
              <a:rPr lang="ru-RU" smtClean="0">
                <a:solidFill>
                  <a:srgbClr val="808080"/>
                </a:solidFill>
                <a:latin typeface="Century Gothic" pitchFamily="34" charset="0"/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575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808080"/>
              </a:solidFill>
              <a:latin typeface="Century Gothic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808080"/>
              </a:solidFill>
              <a:latin typeface="Century Gothic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EC143-A494-4C50-B479-54908A95A8C4}" type="slidenum">
              <a:rPr lang="ru-RU" smtClean="0">
                <a:solidFill>
                  <a:srgbClr val="808080"/>
                </a:solidFill>
                <a:latin typeface="Century Gothic" pitchFamily="34" charset="0"/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742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808080"/>
              </a:solidFill>
              <a:latin typeface="Century Gothic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808080"/>
              </a:solidFill>
              <a:latin typeface="Century Gothic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EC143-A494-4C50-B479-54908A95A8C4}" type="slidenum">
              <a:rPr lang="ru-RU" smtClean="0">
                <a:solidFill>
                  <a:srgbClr val="808080"/>
                </a:solidFill>
                <a:latin typeface="Century Gothic" pitchFamily="34" charset="0"/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360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808080"/>
              </a:solidFill>
              <a:latin typeface="Century Gothic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808080"/>
              </a:solidFill>
              <a:latin typeface="Century Gothic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EC143-A494-4C50-B479-54908A95A8C4}" type="slidenum">
              <a:rPr lang="ru-RU" smtClean="0">
                <a:solidFill>
                  <a:srgbClr val="808080"/>
                </a:solidFill>
                <a:latin typeface="Century Gothic" pitchFamily="34" charset="0"/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328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  <a:latin typeface="Century Gothic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  <a:latin typeface="Century Gothic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664EC143-A494-4C50-B479-54908A95A8C4}" type="slidenum">
              <a:rPr lang="ru-RU" smtClean="0">
                <a:solidFill>
                  <a:srgbClr val="808080"/>
                </a:solidFill>
                <a:latin typeface="Century Gothic" pitchFamily="34" charset="0"/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868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58" r:id="rId12"/>
    <p:sldLayoutId id="2147483959" r:id="rId13"/>
    <p:sldLayoutId id="2147483960" r:id="rId14"/>
    <p:sldLayoutId id="2147483961" r:id="rId15"/>
    <p:sldLayoutId id="2147483962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1412776"/>
            <a:ext cx="7160220" cy="3798016"/>
          </a:xfrm>
        </p:spPr>
        <p:txBody>
          <a:bodyPr/>
          <a:lstStyle/>
          <a:p>
            <a:pPr algn="ctr"/>
            <a:r>
              <a:rPr lang="ru-RU" sz="28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 использовании личного кабинета налогоплательщика при представлении сведений о доходах, расходах, </a:t>
            </a:r>
            <a:br>
              <a:rPr lang="ru-RU" sz="28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8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 имуществе и обязательствах имущественного характера: порядок доступа и функциональные возможности</a:t>
            </a:r>
            <a:r>
              <a:rPr lang="ru-RU" sz="40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40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endParaRPr lang="ru-RU" sz="3700" b="1" dirty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11" name="Picture 37" descr="Coat_of_Arms_of_Sverdlovsk_oblast_(2005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0091"/>
            <a:ext cx="2088232" cy="1554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11C0-D5A6-47AF-8DD1-F2BA8BE0B2B9}" type="slidenum">
              <a:rPr lang="ru-RU" sz="1800" smtClean="0"/>
              <a:pPr/>
              <a:t>1</a:t>
            </a:fld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492896"/>
            <a:ext cx="6347714" cy="2603144"/>
          </a:xfrm>
        </p:spPr>
        <p:txBody>
          <a:bodyPr/>
          <a:lstStyle/>
          <a:p>
            <a:r>
              <a:rPr lang="ru-RU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Сведения </a:t>
            </a:r>
            <a:r>
              <a:rPr lang="ru-RU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 счетах (вкладах) физических лиц представляются банками в налоговые органы в соответствии с пунктом 1.1 статьи 86 Налогового кодекса Российской Федерации с 1 июля 2014 </a:t>
            </a:r>
            <a:r>
              <a:rPr lang="ru-RU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года. </a:t>
            </a:r>
          </a:p>
          <a:p>
            <a:r>
              <a:rPr lang="ru-RU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Информация </a:t>
            </a:r>
            <a:r>
              <a:rPr lang="ru-RU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 ранее открытых физическими лицами счетах в банках (если такие счета не закрывались либо по ним не было изменений) </a:t>
            </a:r>
            <a:r>
              <a:rPr lang="ru-RU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налоговых органах отсутствует</a:t>
            </a:r>
            <a:endParaRPr lang="ru-RU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EC143-A494-4C50-B479-54908A95A8C4}" type="slidenum">
              <a:rPr lang="ru-RU" smtClean="0">
                <a:solidFill>
                  <a:srgbClr val="808080"/>
                </a:solidFill>
                <a:latin typeface="Century Gothic" pitchFamily="34" charset="0"/>
              </a:rPr>
              <a:pPr>
                <a:defRPr/>
              </a:pPr>
              <a:t>10</a:t>
            </a:fld>
            <a:endParaRPr lang="ru-RU">
              <a:solidFill>
                <a:srgbClr val="808080"/>
              </a:solidFill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8092" y="1547573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Сведениями о каких счетах в банке располагает налоговая служба?</a:t>
            </a:r>
            <a:endParaRPr lang="ru-RU" sz="2400" b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6594" y="613246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Ваши счета в банке. </a:t>
            </a: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Раздел </a:t>
            </a:r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4 </a:t>
            </a: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справки</a:t>
            </a:r>
            <a:endParaRPr lang="ru-RU" sz="2400" b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22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EC143-A494-4C50-B479-54908A95A8C4}" type="slidenum">
              <a:rPr lang="ru-RU" smtClean="0">
                <a:solidFill>
                  <a:srgbClr val="808080"/>
                </a:solidFill>
                <a:latin typeface="Century Gothic" pitchFamily="34" charset="0"/>
              </a:rPr>
              <a:pPr>
                <a:defRPr/>
              </a:pPr>
              <a:t>11</a:t>
            </a:fld>
            <a:endParaRPr lang="ru-RU">
              <a:solidFill>
                <a:srgbClr val="808080"/>
              </a:solidFill>
              <a:latin typeface="Century Gothic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24801" t="8002" r="24012" b="16400"/>
          <a:stretch/>
        </p:blipFill>
        <p:spPr>
          <a:xfrm>
            <a:off x="899592" y="620688"/>
            <a:ext cx="5633959" cy="4680520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5506539" y="648358"/>
            <a:ext cx="953438" cy="576064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930875" y="1844824"/>
            <a:ext cx="1601510" cy="432048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47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EC143-A494-4C50-B479-54908A95A8C4}" type="slidenum">
              <a:rPr lang="ru-RU" smtClean="0">
                <a:solidFill>
                  <a:srgbClr val="808080"/>
                </a:solidFill>
                <a:latin typeface="Century Gothic" pitchFamily="34" charset="0"/>
              </a:rPr>
              <a:pPr>
                <a:defRPr/>
              </a:pPr>
              <a:t>12</a:t>
            </a:fld>
            <a:endParaRPr lang="ru-RU">
              <a:solidFill>
                <a:srgbClr val="808080"/>
              </a:solidFill>
              <a:latin typeface="Century Gothic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6774" t="10199" r="25189" b="17401"/>
          <a:stretch/>
        </p:blipFill>
        <p:spPr>
          <a:xfrm>
            <a:off x="467544" y="581769"/>
            <a:ext cx="6580598" cy="5578921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467543" y="5157192"/>
            <a:ext cx="2594249" cy="792088"/>
          </a:xfrm>
          <a:prstGeom prst="ellipse">
            <a:avLst/>
          </a:prstGeom>
          <a:noFill/>
          <a:ln w="349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13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EC143-A494-4C50-B479-54908A95A8C4}" type="slidenum">
              <a:rPr lang="ru-RU" smtClean="0">
                <a:solidFill>
                  <a:srgbClr val="808080"/>
                </a:solidFill>
                <a:latin typeface="Century Gothic" pitchFamily="34" charset="0"/>
              </a:rPr>
              <a:pPr>
                <a:defRPr/>
              </a:pPr>
              <a:t>13</a:t>
            </a:fld>
            <a:endParaRPr lang="ru-RU">
              <a:solidFill>
                <a:srgbClr val="808080"/>
              </a:solidFill>
              <a:latin typeface="Century Gothic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6375" t="29000" r="29746" b="8000"/>
          <a:stretch/>
        </p:blipFill>
        <p:spPr>
          <a:xfrm>
            <a:off x="323528" y="585217"/>
            <a:ext cx="6725632" cy="5431763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541019" y="3140968"/>
            <a:ext cx="3026297" cy="1080120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04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3538" y="692696"/>
            <a:ext cx="6347713" cy="66164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Важно!</a:t>
            </a:r>
            <a:endParaRPr lang="ru-RU" dirty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3537" y="1399389"/>
            <a:ext cx="6347714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</a:t>
            </a: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вас возложена обязанность представлять </a:t>
            </a:r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достоверные и </a:t>
            </a: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полные </a:t>
            </a:r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сведения </a:t>
            </a: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 </a:t>
            </a:r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доходах, расходах, об имуществе, обязательствах имущественного характера</a:t>
            </a:r>
          </a:p>
          <a:p>
            <a:pPr marL="0" indent="0">
              <a:buNone/>
            </a:pPr>
            <a:endParaRPr lang="ru-RU" sz="24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Личный кабинет налогоплательщика является удобной подсказкой для заполнения справки, но не заменяет первоисточник сведений.</a:t>
            </a:r>
            <a:endParaRPr lang="ru-RU" sz="24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EC143-A494-4C50-B479-54908A95A8C4}" type="slidenum">
              <a:rPr lang="ru-RU" sz="1600" smtClean="0">
                <a:solidFill>
                  <a:srgbClr val="80808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pPr>
                <a:defRPr/>
              </a:pPr>
              <a:t>14</a:t>
            </a:fld>
            <a:endParaRPr lang="ru-RU" sz="1600" dirty="0">
              <a:solidFill>
                <a:srgbClr val="80808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0089" y="3215787"/>
            <a:ext cx="6923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Федеральный закон </a:t>
            </a:r>
            <a:r>
              <a:rPr lang="ru-RU" dirty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 02.03.2007 </a:t>
            </a:r>
            <a:r>
              <a:rPr lang="ru-RU" dirty="0" smtClean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№ 25-ФЗ</a:t>
            </a:r>
            <a:r>
              <a:rPr lang="en-US" dirty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«О </a:t>
            </a:r>
            <a:r>
              <a:rPr lang="ru-RU" dirty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муниципальной службе в Российской Федерации</a:t>
            </a:r>
            <a:r>
              <a:rPr lang="ru-RU" dirty="0" smtClean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»</a:t>
            </a:r>
            <a:endParaRPr lang="ru-RU" dirty="0">
              <a:solidFill>
                <a:srgbClr val="FF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3537" y="3907171"/>
            <a:ext cx="5572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Федеральный закон </a:t>
            </a:r>
            <a:r>
              <a:rPr lang="ru-RU" dirty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 25 декабря 2008 года </a:t>
            </a:r>
            <a:r>
              <a:rPr lang="ru-RU" dirty="0" smtClean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№ </a:t>
            </a:r>
            <a:r>
              <a:rPr lang="ru-RU" dirty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273-ФЗ </a:t>
            </a:r>
            <a:r>
              <a:rPr lang="ru-RU" dirty="0" smtClean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«О </a:t>
            </a:r>
            <a:r>
              <a:rPr lang="ru-RU" dirty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противодействии </a:t>
            </a:r>
            <a:r>
              <a:rPr lang="ru-RU" dirty="0" smtClean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коррупции»</a:t>
            </a:r>
            <a:endParaRPr lang="ru-RU" dirty="0">
              <a:solidFill>
                <a:srgbClr val="FF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99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6347713" cy="7311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Доступ в личный кабинет</a:t>
            </a:r>
            <a:r>
              <a:rPr lang="ru-RU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endParaRPr lang="ru-RU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EC143-A494-4C50-B479-54908A95A8C4}" type="slidenum">
              <a:rPr lang="ru-RU" smtClean="0">
                <a:solidFill>
                  <a:srgbClr val="808080"/>
                </a:solidFill>
                <a:latin typeface="Century Gothic" pitchFamily="34" charset="0"/>
              </a:rPr>
              <a:pPr>
                <a:defRPr/>
              </a:pPr>
              <a:t>2</a:t>
            </a:fld>
            <a:endParaRPr lang="ru-RU">
              <a:solidFill>
                <a:srgbClr val="808080"/>
              </a:solidFill>
              <a:latin typeface="Century Gothic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0073" t="37400" r="49142" b="42514"/>
          <a:stretch/>
        </p:blipFill>
        <p:spPr>
          <a:xfrm>
            <a:off x="3094159" y="2696481"/>
            <a:ext cx="1512168" cy="1584176"/>
          </a:xfrm>
          <a:prstGeom prst="rect">
            <a:avLst/>
          </a:prstGeom>
        </p:spPr>
      </p:pic>
      <p:sp>
        <p:nvSpPr>
          <p:cNvPr id="6" name="Стрелка вниз 5"/>
          <p:cNvSpPr/>
          <p:nvPr/>
        </p:nvSpPr>
        <p:spPr>
          <a:xfrm rot="2721859">
            <a:off x="1649764" y="1320096"/>
            <a:ext cx="428695" cy="10491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3635896" y="1320096"/>
            <a:ext cx="428695" cy="10491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59450" t="31800" r="26375" b="47200"/>
          <a:stretch/>
        </p:blipFill>
        <p:spPr>
          <a:xfrm>
            <a:off x="514536" y="2447755"/>
            <a:ext cx="1522082" cy="1268402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9" name="Стрелка вниз 8"/>
          <p:cNvSpPr/>
          <p:nvPr/>
        </p:nvSpPr>
        <p:spPr>
          <a:xfrm rot="20427958">
            <a:off x="5621620" y="1320096"/>
            <a:ext cx="428695" cy="10491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38976" t="13600" r="27950" b="22001"/>
          <a:stretch/>
        </p:blipFill>
        <p:spPr>
          <a:xfrm>
            <a:off x="5919475" y="2369967"/>
            <a:ext cx="1380409" cy="151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56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300192" y="6290890"/>
            <a:ext cx="512638" cy="365125"/>
          </a:xfrm>
        </p:spPr>
        <p:txBody>
          <a:bodyPr/>
          <a:lstStyle/>
          <a:p>
            <a:fld id="{EA2B11C0-D5A6-47AF-8DD1-F2BA8BE0B2B9}" type="slidenum">
              <a:rPr lang="ru-RU" sz="1800" smtClean="0"/>
              <a:pPr/>
              <a:t>3</a:t>
            </a:fld>
            <a:endParaRPr lang="ru-RU" sz="1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0075" t="6600" r="20075" b="9401"/>
          <a:stretch/>
        </p:blipFill>
        <p:spPr>
          <a:xfrm>
            <a:off x="1043608" y="937021"/>
            <a:ext cx="6696745" cy="52869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387537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https://</a:t>
            </a:r>
            <a:r>
              <a:rPr lang="en-US" sz="2000" u="sng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lkfl2.nalog.ru/lkfl/login </a:t>
            </a:r>
            <a:r>
              <a:rPr lang="en-US" sz="16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 </a:t>
            </a:r>
            <a:r>
              <a:rPr lang="ru-RU" sz="16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адрес Личного кабинета налогоплательщика</a:t>
            </a:r>
            <a:endParaRPr lang="ru-RU" sz="16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85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836712"/>
            <a:ext cx="6347714" cy="5204651"/>
          </a:xfrm>
        </p:spPr>
        <p:txBody>
          <a:bodyPr>
            <a:normAutofit/>
          </a:bodyPr>
          <a:lstStyle/>
          <a:p>
            <a:r>
              <a:rPr lang="ru-RU" sz="1900" dirty="0">
                <a:solidFill>
                  <a:schemeClr val="tx1"/>
                </a:solidFill>
              </a:rPr>
              <a:t>при заполнении сведений необходимо пользоваться сервисом «Личный кабинет налогоплательщика» открытом в налоговых инспекциях ФНС </a:t>
            </a:r>
            <a:r>
              <a:rPr lang="ru-RU" sz="1900" dirty="0" smtClean="0">
                <a:solidFill>
                  <a:schemeClr val="tx1"/>
                </a:solidFill>
              </a:rPr>
              <a:t>России, </a:t>
            </a:r>
            <a:r>
              <a:rPr lang="ru-RU" sz="1900" dirty="0">
                <a:solidFill>
                  <a:schemeClr val="tx1"/>
                </a:solidFill>
              </a:rPr>
              <a:t>в котором указан </a:t>
            </a:r>
            <a:r>
              <a:rPr lang="ru-RU" sz="1900" dirty="0" smtClean="0">
                <a:solidFill>
                  <a:schemeClr val="tx1"/>
                </a:solidFill>
              </a:rPr>
              <a:t>Ваш </a:t>
            </a:r>
            <a:r>
              <a:rPr lang="ru-RU" sz="1900" dirty="0">
                <a:solidFill>
                  <a:schemeClr val="tx1"/>
                </a:solidFill>
              </a:rPr>
              <a:t>доход, движимое и недвижимое </a:t>
            </a:r>
            <a:r>
              <a:rPr lang="ru-RU" sz="1900" dirty="0" smtClean="0">
                <a:solidFill>
                  <a:schemeClr val="tx1"/>
                </a:solidFill>
              </a:rPr>
              <a:t>имущество.           Также </a:t>
            </a:r>
            <a:r>
              <a:rPr lang="ru-RU" sz="1900" dirty="0">
                <a:solidFill>
                  <a:schemeClr val="tx1"/>
                </a:solidFill>
              </a:rPr>
              <a:t>при помощи данного сервиса можно сделать запрос в разделе </a:t>
            </a:r>
            <a:r>
              <a:rPr lang="ru-RU" sz="1900" dirty="0" smtClean="0">
                <a:solidFill>
                  <a:schemeClr val="tx1"/>
                </a:solidFill>
              </a:rPr>
              <a:t>«</a:t>
            </a:r>
            <a:r>
              <a:rPr lang="ru-RU" sz="1900" b="1" dirty="0" smtClean="0">
                <a:solidFill>
                  <a:schemeClr val="tx1"/>
                </a:solidFill>
              </a:rPr>
              <a:t>Жизненные ситуации»/ «Прочие ситуации»/ «Нет </a:t>
            </a:r>
            <a:r>
              <a:rPr lang="ru-RU" sz="1900" b="1" dirty="0">
                <a:solidFill>
                  <a:schemeClr val="tx1"/>
                </a:solidFill>
              </a:rPr>
              <a:t>подходящей жизненной </a:t>
            </a:r>
            <a:r>
              <a:rPr lang="ru-RU" sz="1900" b="1" dirty="0" smtClean="0">
                <a:solidFill>
                  <a:schemeClr val="tx1"/>
                </a:solidFill>
              </a:rPr>
              <a:t>ситуации»</a:t>
            </a:r>
            <a:r>
              <a:rPr lang="ru-RU" sz="1900" dirty="0" smtClean="0">
                <a:solidFill>
                  <a:schemeClr val="tx1"/>
                </a:solidFill>
              </a:rPr>
              <a:t> для получения сведений о своих банковских счетах </a:t>
            </a:r>
            <a:r>
              <a:rPr lang="ru-RU" sz="1900" dirty="0">
                <a:solidFill>
                  <a:schemeClr val="tx1"/>
                </a:solidFill>
              </a:rPr>
              <a:t/>
            </a:r>
            <a:br>
              <a:rPr lang="ru-RU" sz="1900" dirty="0">
                <a:solidFill>
                  <a:schemeClr val="tx1"/>
                </a:solidFill>
              </a:rPr>
            </a:br>
            <a:r>
              <a:rPr lang="ru-RU" sz="1900" dirty="0" smtClean="0">
                <a:solidFill>
                  <a:schemeClr val="tx1"/>
                </a:solidFill>
              </a:rPr>
              <a:t>(</a:t>
            </a:r>
            <a:r>
              <a:rPr lang="ru-RU" sz="1900" dirty="0">
                <a:solidFill>
                  <a:schemeClr val="tx1"/>
                </a:solidFill>
              </a:rPr>
              <a:t>письмо </a:t>
            </a:r>
            <a:r>
              <a:rPr lang="ru-RU" sz="1900" dirty="0" smtClean="0">
                <a:solidFill>
                  <a:schemeClr val="tx1"/>
                </a:solidFill>
              </a:rPr>
              <a:t>Министерства </a:t>
            </a:r>
            <a:r>
              <a:rPr lang="ru-RU" sz="1900" dirty="0">
                <a:solidFill>
                  <a:schemeClr val="tx1"/>
                </a:solidFill>
              </a:rPr>
              <a:t>труда и социальной защиты </a:t>
            </a:r>
            <a:r>
              <a:rPr lang="ru-RU" sz="1900" dirty="0" smtClean="0">
                <a:solidFill>
                  <a:schemeClr val="tx1"/>
                </a:solidFill>
              </a:rPr>
              <a:t>РФ от </a:t>
            </a:r>
            <a:r>
              <a:rPr lang="ru-RU" sz="1900" dirty="0">
                <a:solidFill>
                  <a:schemeClr val="tx1"/>
                </a:solidFill>
              </a:rPr>
              <a:t>10.01.2019 № 10-9/10/В-36 ).</a:t>
            </a:r>
            <a:endParaRPr lang="ru-RU" sz="1900" dirty="0" smtClean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EC143-A494-4C50-B479-54908A95A8C4}" type="slidenum">
              <a:rPr lang="ru-RU" sz="1800" smtClean="0">
                <a:solidFill>
                  <a:srgbClr val="808080"/>
                </a:solidFill>
                <a:latin typeface="Century Gothic" pitchFamily="34" charset="0"/>
              </a:rPr>
              <a:pPr>
                <a:defRPr/>
              </a:pPr>
              <a:t>4</a:t>
            </a:fld>
            <a:endParaRPr lang="ru-RU" sz="1800" dirty="0">
              <a:solidFill>
                <a:srgbClr val="808080"/>
              </a:solidFill>
              <a:latin typeface="Century Gothic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2709" t="7733" r="14938" b="5850"/>
          <a:stretch/>
        </p:blipFill>
        <p:spPr>
          <a:xfrm>
            <a:off x="35496" y="535293"/>
            <a:ext cx="8195476" cy="550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59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0132" y="116632"/>
            <a:ext cx="6347713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Ваши доходы. Раздел 1 справки</a:t>
            </a:r>
            <a:endParaRPr lang="ru-RU" dirty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EC143-A494-4C50-B479-54908A95A8C4}" type="slidenum">
              <a:rPr lang="ru-RU" sz="1800" smtClean="0">
                <a:solidFill>
                  <a:srgbClr val="808080"/>
                </a:solidFill>
                <a:latin typeface="Century Gothic" pitchFamily="34" charset="0"/>
              </a:rPr>
              <a:pPr>
                <a:defRPr/>
              </a:pPr>
              <a:t>5</a:t>
            </a:fld>
            <a:endParaRPr lang="ru-RU" sz="1800" dirty="0">
              <a:solidFill>
                <a:srgbClr val="808080"/>
              </a:solidFill>
              <a:latin typeface="Century Gothic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29136" t="58800" r="36741" b="25800"/>
          <a:stretch/>
        </p:blipFill>
        <p:spPr>
          <a:xfrm>
            <a:off x="1184100" y="840917"/>
            <a:ext cx="5908180" cy="14997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24412" t="28000" r="24401" b="30000"/>
          <a:stretch/>
        </p:blipFill>
        <p:spPr>
          <a:xfrm>
            <a:off x="1184100" y="2492896"/>
            <a:ext cx="5908180" cy="2726852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988724" y="4395046"/>
            <a:ext cx="3243884" cy="944298"/>
          </a:xfrm>
          <a:prstGeom prst="ellipse">
            <a:avLst/>
          </a:prstGeom>
          <a:noFill/>
          <a:ln w="50800"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18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548680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Ваши доходы. Раздел 1 справки</a:t>
            </a:r>
            <a:endParaRPr lang="ru-RU" sz="2400" b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11C0-D5A6-47AF-8DD1-F2BA8BE0B2B9}" type="slidenum">
              <a:rPr lang="ru-RU" sz="1800" smtClean="0"/>
              <a:pPr/>
              <a:t>6</a:t>
            </a:fld>
            <a:endParaRPr lang="ru-RU" sz="1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24011" t="27600" r="24870" b="9770"/>
          <a:stretch/>
        </p:blipFill>
        <p:spPr>
          <a:xfrm>
            <a:off x="1187624" y="1196752"/>
            <a:ext cx="5328592" cy="3672408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5004048" y="2145101"/>
            <a:ext cx="360040" cy="144016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004048" y="2679973"/>
            <a:ext cx="360040" cy="144016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652120" y="1772816"/>
            <a:ext cx="57606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724128" y="2073093"/>
            <a:ext cx="57606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724128" y="2564904"/>
            <a:ext cx="57606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965556" y="3573016"/>
            <a:ext cx="360040" cy="144016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4999464" y="4466059"/>
            <a:ext cx="360040" cy="144016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652120" y="3248980"/>
            <a:ext cx="57606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678388" y="3501008"/>
            <a:ext cx="57606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652120" y="4113076"/>
            <a:ext cx="57606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649828" y="4443499"/>
            <a:ext cx="57606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61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EC143-A494-4C50-B479-54908A95A8C4}" type="slidenum">
              <a:rPr lang="ru-RU" sz="1800" smtClean="0">
                <a:solidFill>
                  <a:srgbClr val="808080"/>
                </a:solidFill>
                <a:latin typeface="Century Gothic" pitchFamily="34" charset="0"/>
              </a:rPr>
              <a:pPr>
                <a:defRPr/>
              </a:pPr>
              <a:t>7</a:t>
            </a:fld>
            <a:endParaRPr lang="ru-RU" sz="1800" dirty="0">
              <a:solidFill>
                <a:srgbClr val="808080"/>
              </a:solidFill>
              <a:latin typeface="Century Gothic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5987" t="8611" r="23614" b="8791"/>
          <a:stretch/>
        </p:blipFill>
        <p:spPr>
          <a:xfrm>
            <a:off x="1547664" y="1586283"/>
            <a:ext cx="4608512" cy="42484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548680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Ваше недвижимое имущество </a:t>
            </a:r>
            <a:b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 транспортные средства. </a:t>
            </a: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Раздел </a:t>
            </a:r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3 </a:t>
            </a: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справки</a:t>
            </a:r>
            <a:endParaRPr lang="ru-RU" sz="2400" b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3212976"/>
            <a:ext cx="1080120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283968" y="3224024"/>
            <a:ext cx="1440160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029996" y="4221088"/>
            <a:ext cx="144016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10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EC143-A494-4C50-B479-54908A95A8C4}" type="slidenum">
              <a:rPr lang="ru-RU" sz="1800" smtClean="0">
                <a:solidFill>
                  <a:srgbClr val="808080"/>
                </a:solidFill>
                <a:latin typeface="Century Gothic" pitchFamily="34" charset="0"/>
              </a:rPr>
              <a:pPr>
                <a:defRPr/>
              </a:pPr>
              <a:t>8</a:t>
            </a:fld>
            <a:endParaRPr lang="ru-RU" sz="1800" dirty="0">
              <a:solidFill>
                <a:srgbClr val="808080"/>
              </a:solidFill>
              <a:latin typeface="Century Gothic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31557" t="60020" r="54188" b="29534"/>
          <a:stretch/>
        </p:blipFill>
        <p:spPr>
          <a:xfrm>
            <a:off x="1907704" y="548680"/>
            <a:ext cx="4184794" cy="1728192"/>
          </a:xfrm>
          <a:prstGeom prst="rect">
            <a:avLst/>
          </a:prstGeom>
        </p:spPr>
      </p:pic>
      <p:sp>
        <p:nvSpPr>
          <p:cNvPr id="9" name="Стрелка вниз 8"/>
          <p:cNvSpPr/>
          <p:nvPr/>
        </p:nvSpPr>
        <p:spPr>
          <a:xfrm>
            <a:off x="3707904" y="2348880"/>
            <a:ext cx="648072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412698" y="3212976"/>
            <a:ext cx="5544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Каким образом произошло отчуждение права собственности?</a:t>
            </a:r>
            <a:endParaRPr lang="ru-RU" sz="16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2411760" y="3520753"/>
            <a:ext cx="360040" cy="9163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5580112" y="3566555"/>
            <a:ext cx="360040" cy="8705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331640" y="441172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Дарение – Раздел 7</a:t>
            </a:r>
            <a:endParaRPr lang="ru-RU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99992" y="441172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Продажа – Раздел 1</a:t>
            </a:r>
            <a:endParaRPr lang="ru-RU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82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EC143-A494-4C50-B479-54908A95A8C4}" type="slidenum">
              <a:rPr lang="ru-RU" sz="1800" smtClean="0">
                <a:solidFill>
                  <a:srgbClr val="808080"/>
                </a:solidFill>
                <a:latin typeface="Century Gothic" pitchFamily="34" charset="0"/>
              </a:rPr>
              <a:pPr>
                <a:defRPr/>
              </a:pPr>
              <a:t>9</a:t>
            </a:fld>
            <a:endParaRPr lang="ru-RU" sz="1800" dirty="0">
              <a:solidFill>
                <a:srgbClr val="808080"/>
              </a:solidFill>
              <a:latin typeface="Century Gothic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3463" t="36000" r="38975" b="20601"/>
          <a:stretch/>
        </p:blipFill>
        <p:spPr>
          <a:xfrm>
            <a:off x="467544" y="1249201"/>
            <a:ext cx="5616624" cy="4974724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442392" y="4869160"/>
            <a:ext cx="5143044" cy="1008112"/>
          </a:xfrm>
          <a:prstGeom prst="ellipse">
            <a:avLst/>
          </a:prstGeom>
          <a:noFill/>
          <a:ln w="508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332656"/>
            <a:ext cx="6923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Если сведения о Вашем имуществе отражены не в полном объеме или недостоверно</a:t>
            </a:r>
            <a:endParaRPr lang="ru-RU" sz="2400" b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4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9286</TotalTime>
  <Words>274</Words>
  <Application>Microsoft Office PowerPoint</Application>
  <PresentationFormat>Экран (4:3)</PresentationFormat>
  <Paragraphs>39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Грань</vt:lpstr>
      <vt:lpstr>Об использовании личного кабинета налогоплательщика при представлении сведений о доходах, расходах,  об имуществе и обязательствах имущественного характера: порядок доступа и функциональные возможности </vt:lpstr>
      <vt:lpstr>Доступ в личный кабинет </vt:lpstr>
      <vt:lpstr>Презентация PowerPoint</vt:lpstr>
      <vt:lpstr>Презентация PowerPoint</vt:lpstr>
      <vt:lpstr>Ваши доходы. Раздел 1 справки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Важно!</vt:lpstr>
    </vt:vector>
  </TitlesOfParts>
  <Company>Правительство Сахалинской области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поэтапном предоставлении государственных и муниципальных услуг по принципу «одного окна»</dc:title>
  <dc:creator>l.petrenko</dc:creator>
  <cp:lastModifiedBy>МО_ПГО_Юристы</cp:lastModifiedBy>
  <cp:revision>453</cp:revision>
  <cp:lastPrinted>2019-08-08T11:47:23Z</cp:lastPrinted>
  <dcterms:created xsi:type="dcterms:W3CDTF">2013-06-07T00:59:55Z</dcterms:created>
  <dcterms:modified xsi:type="dcterms:W3CDTF">2020-02-09T05:19:49Z</dcterms:modified>
</cp:coreProperties>
</file>